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256" r:id="rId5"/>
    <p:sldId id="292" r:id="rId6"/>
    <p:sldId id="282" r:id="rId7"/>
    <p:sldId id="276" r:id="rId8"/>
    <p:sldId id="285" r:id="rId9"/>
    <p:sldId id="284" r:id="rId10"/>
    <p:sldId id="283" r:id="rId11"/>
    <p:sldId id="281" r:id="rId12"/>
    <p:sldId id="280" r:id="rId13"/>
    <p:sldId id="289" r:id="rId14"/>
    <p:sldId id="290" r:id="rId15"/>
    <p:sldId id="287" r:id="rId16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m Straathof" initials="PS" lastIdx="1" clrIdx="0">
    <p:extLst>
      <p:ext uri="{19B8F6BF-5375-455C-9EA6-DF929625EA0E}">
        <p15:presenceInfo xmlns:p15="http://schemas.microsoft.com/office/powerpoint/2012/main" userId="S-1-5-21-436374069-1078145449-854245398-539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EE1"/>
    <a:srgbClr val="067A4A"/>
    <a:srgbClr val="5DB779"/>
    <a:srgbClr val="FF33CC"/>
    <a:srgbClr val="E3E9A5"/>
    <a:srgbClr val="B6C531"/>
    <a:srgbClr val="5DB77A"/>
    <a:srgbClr val="FAB418"/>
    <a:srgbClr val="EF7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/>
    <p:restoredTop sz="95905" autoAdjust="0"/>
  </p:normalViewPr>
  <p:slideViewPr>
    <p:cSldViewPr snapToGrid="0" snapToObjects="1" showGuides="1">
      <p:cViewPr varScale="1">
        <p:scale>
          <a:sx n="132" d="100"/>
          <a:sy n="132" d="100"/>
        </p:scale>
        <p:origin x="138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87E5E-AD48-456C-A242-0E3B82A465D6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08C55-7279-411F-8FD8-4F6049ECE0C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374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851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854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757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882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68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39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46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6462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927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9491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055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08C55-7279-411F-8FD8-4F6049ECE0C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601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70904-3E78-F043-B3F0-0659B576B00C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38A42-CDA7-B643-9F16-30956B2CD9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m4a"/><Relationship Id="rId7" Type="http://schemas.openxmlformats.org/officeDocument/2006/relationships/image" Target="../media/image7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r.Brinkhuis@hhs.nl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www.ozwh.nl/" TargetMode="Externa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zwh.nl/" TargetMode="External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B039A5-E85A-4304-8BA1-3A30BF525027}"/>
              </a:ext>
            </a:extLst>
          </p:cNvPr>
          <p:cNvSpPr txBox="1"/>
          <p:nvPr/>
        </p:nvSpPr>
        <p:spPr>
          <a:xfrm>
            <a:off x="891540" y="817424"/>
            <a:ext cx="4495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Toelichting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voor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mentoren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i="1" dirty="0">
                <a:solidFill>
                  <a:schemeClr val="bg1"/>
                </a:solidFill>
              </a:rPr>
              <a:t>Pabo - </a:t>
            </a:r>
            <a:r>
              <a:rPr lang="en-US" sz="2800" i="1" dirty="0" err="1">
                <a:solidFill>
                  <a:schemeClr val="bg1"/>
                </a:solidFill>
              </a:rPr>
              <a:t>Jaar</a:t>
            </a:r>
            <a:r>
              <a:rPr lang="en-US" sz="2800" i="1" dirty="0">
                <a:solidFill>
                  <a:schemeClr val="bg1"/>
                </a:solidFill>
              </a:rPr>
              <a:t> 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Mediakit - De Haagse Hogeschool">
            <a:extLst>
              <a:ext uri="{FF2B5EF4-FFF2-40B4-BE49-F238E27FC236}">
                <a16:creationId xmlns:a16="http://schemas.microsoft.com/office/drawing/2014/main" id="{2CB23CCB-FE42-430F-8593-3CE2ADB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7" y="2777734"/>
            <a:ext cx="3611880" cy="107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7B76A1CE-548D-47EC-A8A4-D5DD786D8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91" y="3787882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2334">
        <p15:prstTrans prst="curtains"/>
      </p:transition>
    </mc:Choice>
    <mc:Fallback xmlns="">
      <p:transition spd="slow" advTm="22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2FE440-F062-48E9-B48B-5A3FF9B2AD7D}"/>
              </a:ext>
            </a:extLst>
          </p:cNvPr>
          <p:cNvSpPr txBox="1"/>
          <p:nvPr/>
        </p:nvSpPr>
        <p:spPr>
          <a:xfrm>
            <a:off x="377858" y="689287"/>
            <a:ext cx="8766142" cy="393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nl-NL" sz="1800" dirty="0"/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nl-NL" sz="1800" dirty="0"/>
              <a:t> Stagedagen te lezen op </a:t>
            </a:r>
            <a:r>
              <a:rPr lang="nl-NL" sz="1800" b="1" dirty="0"/>
              <a:t>praktijkkalender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nl-NL" sz="1800" dirty="0"/>
              <a:t> </a:t>
            </a:r>
            <a:r>
              <a:rPr lang="nl-NL" sz="1800" b="1" dirty="0"/>
              <a:t>Begeleiding</a:t>
            </a:r>
            <a:r>
              <a:rPr lang="nl-NL" sz="1800" dirty="0"/>
              <a:t> door mentor, schoolopleider en instituutsopleider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nl-NL" sz="1800" dirty="0"/>
              <a:t> Student kan aan het einde van jaar 1 een </a:t>
            </a:r>
            <a:r>
              <a:rPr lang="nl-NL" sz="1800" b="1" dirty="0"/>
              <a:t>goede les verzorgen voor de gehele groep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nl-NL" sz="1800" dirty="0"/>
              <a:t> Mentor geeft advies voor de </a:t>
            </a:r>
            <a:r>
              <a:rPr lang="nl-NL" sz="1800" b="1" dirty="0"/>
              <a:t>beoordeling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nl-NL" sz="1800" dirty="0"/>
              <a:t> Pabo curriculum heeft </a:t>
            </a:r>
            <a:r>
              <a:rPr lang="nl-NL" sz="1800" b="1" dirty="0"/>
              <a:t>8 thema’s </a:t>
            </a:r>
            <a:r>
              <a:rPr lang="nl-NL" sz="1800" dirty="0"/>
              <a:t>per jaar naast de kennislijn en stage				</a:t>
            </a:r>
          </a:p>
          <a:p>
            <a:pPr>
              <a:lnSpc>
                <a:spcPct val="150000"/>
              </a:lnSpc>
            </a:pPr>
            <a:r>
              <a:rPr lang="nl-NL" dirty="0"/>
              <a:t>					</a:t>
            </a:r>
          </a:p>
          <a:p>
            <a:pPr>
              <a:lnSpc>
                <a:spcPct val="150000"/>
              </a:lnSpc>
            </a:pPr>
            <a:r>
              <a:rPr lang="nl-NL" dirty="0"/>
              <a:t>					</a:t>
            </a:r>
          </a:p>
          <a:p>
            <a:pPr>
              <a:lnSpc>
                <a:spcPct val="150000"/>
              </a:lnSpc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7"/>
          <a:srcRect l="50394" t="68493" r="17010" b="28076"/>
          <a:stretch/>
        </p:blipFill>
        <p:spPr>
          <a:xfrm>
            <a:off x="5938886" y="0"/>
            <a:ext cx="3205113" cy="622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E6692-DC8A-4C0B-970F-ACE278BDA451}"/>
              </a:ext>
            </a:extLst>
          </p:cNvPr>
          <p:cNvSpPr txBox="1"/>
          <p:nvPr/>
        </p:nvSpPr>
        <p:spPr>
          <a:xfrm>
            <a:off x="6168043" y="-67118"/>
            <a:ext cx="29759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Samenvattend</a:t>
            </a:r>
            <a:endParaRPr lang="en-US" sz="3600" b="1" dirty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550FE4-A6BF-4CA4-B9F1-97E987DC4B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474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7065">
        <p15:prstTrans prst="peelOff"/>
      </p:transition>
    </mc:Choice>
    <mc:Fallback>
      <p:transition spd="slow" advTm="270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F83AEA-7256-4A3E-AFCB-D19170C20C15}"/>
              </a:ext>
            </a:extLst>
          </p:cNvPr>
          <p:cNvSpPr txBox="1"/>
          <p:nvPr/>
        </p:nvSpPr>
        <p:spPr>
          <a:xfrm>
            <a:off x="902252" y="48562"/>
            <a:ext cx="60045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  <a:p>
            <a:r>
              <a:rPr lang="en-US" sz="1800" dirty="0" err="1"/>
              <a:t>Eerste</a:t>
            </a:r>
            <a:r>
              <a:rPr lang="en-US" sz="1800" dirty="0"/>
              <a:t> </a:t>
            </a:r>
            <a:r>
              <a:rPr lang="en-US" sz="1800" dirty="0" err="1"/>
              <a:t>aanspreekpunt</a:t>
            </a:r>
            <a:r>
              <a:rPr lang="en-US" sz="1800" dirty="0"/>
              <a:t> is de </a:t>
            </a:r>
            <a:r>
              <a:rPr lang="en-US" sz="1800" b="1" dirty="0" err="1"/>
              <a:t>schoolopleider</a:t>
            </a:r>
            <a:r>
              <a:rPr lang="en-US" sz="1800" dirty="0"/>
              <a:t>. </a:t>
            </a:r>
          </a:p>
          <a:p>
            <a:r>
              <a:rPr lang="en-US" sz="1800" dirty="0" err="1"/>
              <a:t>Overzicht</a:t>
            </a:r>
            <a:r>
              <a:rPr lang="en-US" sz="1800" dirty="0"/>
              <a:t> </a:t>
            </a:r>
            <a:r>
              <a:rPr lang="en-US" sz="1800" dirty="0" err="1"/>
              <a:t>kernteams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scholen</a:t>
            </a:r>
            <a:r>
              <a:rPr lang="en-US" sz="1800" dirty="0"/>
              <a:t> op </a:t>
            </a:r>
            <a:r>
              <a:rPr lang="en-US" sz="1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www.ozwh.nl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 err="1"/>
              <a:t>Bovenschools</a:t>
            </a:r>
            <a:r>
              <a:rPr lang="en-US" sz="1800" dirty="0"/>
              <a:t> co</a:t>
            </a:r>
            <a:r>
              <a:rPr lang="nl-NL" sz="1800" dirty="0"/>
              <a:t>ö</a:t>
            </a:r>
            <a:r>
              <a:rPr lang="en-US" sz="1800" dirty="0" err="1"/>
              <a:t>rdinatoren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Instituutscoördinator</a:t>
            </a:r>
            <a:r>
              <a:rPr lang="en-US" sz="1800" dirty="0"/>
              <a:t> </a:t>
            </a:r>
            <a:r>
              <a:rPr lang="en-US" sz="1800" dirty="0" err="1"/>
              <a:t>opleidingsschool</a:t>
            </a:r>
            <a:r>
              <a:rPr lang="en-US" sz="1800" dirty="0"/>
              <a:t> / </a:t>
            </a:r>
          </a:p>
          <a:p>
            <a:r>
              <a:rPr lang="en-US" sz="1800" dirty="0" err="1"/>
              <a:t>stagecoördinatie</a:t>
            </a:r>
            <a:r>
              <a:rPr lang="en-US" sz="1800" dirty="0"/>
              <a:t> </a:t>
            </a:r>
            <a:r>
              <a:rPr lang="en-US" sz="1800" dirty="0" err="1"/>
              <a:t>pabo</a:t>
            </a:r>
            <a:r>
              <a:rPr lang="en-US" sz="1800" dirty="0"/>
              <a:t>:</a:t>
            </a:r>
          </a:p>
          <a:p>
            <a:r>
              <a:rPr lang="en-US" sz="1800" b="1" dirty="0"/>
              <a:t>Rosanne Brinkhuis </a:t>
            </a:r>
            <a:r>
              <a:rPr lang="en-US" sz="1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r.brinkhuis@hhs.nl</a:t>
            </a:r>
            <a:endParaRPr lang="en-US" sz="1800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34689B42-7097-4B3B-BB4F-B7A4EE041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026591"/>
              </p:ext>
            </p:extLst>
          </p:nvPr>
        </p:nvGraphicFramePr>
        <p:xfrm>
          <a:off x="1007832" y="1486520"/>
          <a:ext cx="6258613" cy="1788160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1847324">
                  <a:extLst>
                    <a:ext uri="{9D8B030D-6E8A-4147-A177-3AD203B41FA5}">
                      <a16:colId xmlns:a16="http://schemas.microsoft.com/office/drawing/2014/main" val="1520243014"/>
                    </a:ext>
                  </a:extLst>
                </a:gridCol>
                <a:gridCol w="1828072">
                  <a:extLst>
                    <a:ext uri="{9D8B030D-6E8A-4147-A177-3AD203B41FA5}">
                      <a16:colId xmlns:a16="http://schemas.microsoft.com/office/drawing/2014/main" val="481177085"/>
                    </a:ext>
                  </a:extLst>
                </a:gridCol>
                <a:gridCol w="2583217">
                  <a:extLst>
                    <a:ext uri="{9D8B030D-6E8A-4147-A177-3AD203B41FA5}">
                      <a16:colId xmlns:a16="http://schemas.microsoft.com/office/drawing/2014/main" val="1688914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De Haagse </a:t>
                      </a:r>
                      <a:r>
                        <a:rPr lang="en-US" sz="1400" b="1" dirty="0" err="1"/>
                        <a:t>Scholen</a:t>
                      </a:r>
                      <a:endParaRPr lang="nl-NL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704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Douke Blommers</a:t>
                      </a:r>
                      <a:endParaRPr lang="nl-NL" b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d.blommers@dehaagsescholen.nl</a:t>
                      </a:r>
                      <a:endParaRPr lang="nl-NL" b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171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OPOZ</a:t>
                      </a:r>
                      <a:endParaRPr lang="nl-NL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41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Karin Kleijn</a:t>
                      </a:r>
                      <a:endParaRPr lang="nl-NL" b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k.kleijn@opoz.nl</a:t>
                      </a:r>
                      <a:endParaRPr lang="nl-NL" b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3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West</a:t>
                      </a:r>
                      <a:endParaRPr lang="nl-NL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5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Chiel Bartels</a:t>
                      </a:r>
                      <a:endParaRPr lang="nl-NL" b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c.bartels@obshetgaljoen.nl</a:t>
                      </a:r>
                      <a:endParaRPr lang="nl-NL" b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735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Librijn</a:t>
                      </a:r>
                      <a:endParaRPr lang="nl-NL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77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Willemien Bekema</a:t>
                      </a:r>
                      <a:endParaRPr lang="nl-NL" b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w.bekema@librijn.nl</a:t>
                      </a:r>
                      <a:endParaRPr lang="nl-NL" b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395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Lucas </a:t>
                      </a:r>
                      <a:r>
                        <a:rPr lang="en-US" b="1" dirty="0" err="1"/>
                        <a:t>Onderwijs</a:t>
                      </a:r>
                      <a:endParaRPr lang="nl-NL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7A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Sylke Bosch</a:t>
                      </a:r>
                      <a:endParaRPr lang="nl-NL" b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sbosch@nutsschoolzorgvliet.nl</a:t>
                      </a:r>
                      <a:endParaRPr lang="nl-NL" b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586073"/>
                  </a:ext>
                </a:extLst>
              </a:tr>
            </a:tbl>
          </a:graphicData>
        </a:graphic>
      </p:graphicFrame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8"/>
          <a:srcRect l="50394" t="68493" r="17010" b="28076"/>
          <a:stretch/>
        </p:blipFill>
        <p:spPr>
          <a:xfrm>
            <a:off x="6466788" y="0"/>
            <a:ext cx="2677212" cy="62216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8"/>
          <a:srcRect l="50394" t="68493" r="17010" b="28076"/>
          <a:stretch/>
        </p:blipFill>
        <p:spPr>
          <a:xfrm flipV="1">
            <a:off x="6476215" y="595772"/>
            <a:ext cx="2677212" cy="622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F4D2D-7D58-4D23-A697-005265166852}"/>
              </a:ext>
            </a:extLst>
          </p:cNvPr>
          <p:cNvSpPr txBox="1"/>
          <p:nvPr/>
        </p:nvSpPr>
        <p:spPr>
          <a:xfrm>
            <a:off x="6835848" y="0"/>
            <a:ext cx="23358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Contact-</a:t>
            </a:r>
            <a:r>
              <a:rPr lang="en-US" sz="3600" b="1" dirty="0" err="1"/>
              <a:t>gegevens</a:t>
            </a:r>
            <a:endParaRPr lang="en-US" sz="3600" b="1" dirty="0"/>
          </a:p>
          <a:p>
            <a:pPr algn="ctr"/>
            <a:endParaRPr lang="en-US" b="1" dirty="0"/>
          </a:p>
          <a:p>
            <a:pPr algn="ctr"/>
            <a:endParaRPr lang="nl-NL" b="1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120B904-11B1-44B0-BAA3-958FC6011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73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6903">
        <p15:prstTrans prst="peelOff"/>
      </p:transition>
    </mc:Choice>
    <mc:Fallback>
      <p:transition spd="slow" advTm="269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DFC72F-A781-4EDF-8F48-15326E7E8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388">
        <p15:prstTrans prst="peelOff"/>
      </p:transition>
    </mc:Choice>
    <mc:Fallback>
      <p:transition spd="slow" advTm="5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C69C64-A3E8-4BE1-BD36-F0518712A9ED}"/>
              </a:ext>
            </a:extLst>
          </p:cNvPr>
          <p:cNvSpPr txBox="1"/>
          <p:nvPr/>
        </p:nvSpPr>
        <p:spPr>
          <a:xfrm>
            <a:off x="714895" y="723207"/>
            <a:ext cx="5037512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5DB779"/>
                </a:solidFill>
              </a:rPr>
              <a:t>Inhoud</a:t>
            </a:r>
            <a:endParaRPr lang="en-US" sz="1800" b="1" dirty="0">
              <a:solidFill>
                <a:srgbClr val="5DB779"/>
              </a:solidFill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1800" dirty="0" err="1"/>
              <a:t>Inrichting</a:t>
            </a:r>
            <a:r>
              <a:rPr lang="en-US" sz="1800" dirty="0"/>
              <a:t> stage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1800" dirty="0" err="1"/>
              <a:t>Verwachtingen</a:t>
            </a:r>
            <a:r>
              <a:rPr lang="en-US" sz="1800" dirty="0"/>
              <a:t> van </a:t>
            </a:r>
            <a:r>
              <a:rPr lang="en-US" sz="1800" dirty="0" err="1"/>
              <a:t>dit</a:t>
            </a:r>
            <a:r>
              <a:rPr lang="en-US" sz="1800" dirty="0"/>
              <a:t> </a:t>
            </a:r>
            <a:r>
              <a:rPr lang="en-US" sz="1800" dirty="0" err="1"/>
              <a:t>jaar</a:t>
            </a:r>
            <a:endParaRPr lang="en-US" sz="1800" dirty="0"/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1800" dirty="0" err="1"/>
              <a:t>Beoordeling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rol</a:t>
            </a:r>
            <a:r>
              <a:rPr lang="en-US" sz="1800" dirty="0"/>
              <a:t> mentor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1800" dirty="0"/>
              <a:t>Pabo curriculum</a:t>
            </a:r>
          </a:p>
          <a:p>
            <a:endParaRPr lang="nl-N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78D8CD-1D17-42A3-8DFB-E0CB997D9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3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442">
        <p15:prstTrans prst="peelOff"/>
      </p:transition>
    </mc:Choice>
    <mc:Fallback>
      <p:transition spd="slow" advTm="12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/>
          <a:srcRect l="50394" t="68493" r="17010" b="28076"/>
          <a:stretch/>
        </p:blipFill>
        <p:spPr>
          <a:xfrm>
            <a:off x="6466788" y="0"/>
            <a:ext cx="2677212" cy="622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47F8B-8148-4C3B-BA88-50D973A146F1}"/>
              </a:ext>
            </a:extLst>
          </p:cNvPr>
          <p:cNvSpPr txBox="1"/>
          <p:nvPr/>
        </p:nvSpPr>
        <p:spPr>
          <a:xfrm>
            <a:off x="990600" y="463797"/>
            <a:ext cx="645795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800" b="1" dirty="0"/>
              <a:t>Semester 1: </a:t>
            </a:r>
            <a:r>
              <a:rPr lang="en-US" sz="1800" dirty="0" err="1"/>
              <a:t>woensdag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donderdag</a:t>
            </a:r>
            <a:endParaRPr lang="en-US" sz="1800" dirty="0"/>
          </a:p>
          <a:p>
            <a:endParaRPr lang="en-US" sz="1800" dirty="0"/>
          </a:p>
          <a:p>
            <a:r>
              <a:rPr lang="en-US" sz="1800" b="1" dirty="0"/>
              <a:t>Semester 2: </a:t>
            </a:r>
            <a:r>
              <a:rPr lang="en-US" sz="1800" dirty="0" err="1"/>
              <a:t>donderdag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iedere</a:t>
            </a:r>
            <a:r>
              <a:rPr lang="en-US" sz="1800" dirty="0"/>
              <a:t> </a:t>
            </a:r>
            <a:r>
              <a:rPr lang="en-US" sz="1800" dirty="0" err="1"/>
              <a:t>vierde</a:t>
            </a:r>
            <a:r>
              <a:rPr lang="en-US" sz="1800" dirty="0"/>
              <a:t> week </a:t>
            </a:r>
            <a:r>
              <a:rPr lang="en-US" sz="1800" dirty="0" err="1"/>
              <a:t>een</a:t>
            </a:r>
            <a:r>
              <a:rPr lang="en-US" sz="1800" dirty="0"/>
              <a:t> hele week</a:t>
            </a:r>
          </a:p>
          <a:p>
            <a:endParaRPr lang="en-US" sz="1800" dirty="0"/>
          </a:p>
          <a:p>
            <a:r>
              <a:rPr lang="en-US" sz="1800" dirty="0"/>
              <a:t>Praktijkkalender op website van de </a:t>
            </a:r>
            <a:r>
              <a:rPr lang="en-US" sz="1800" dirty="0" err="1"/>
              <a:t>opleidingsschool</a:t>
            </a:r>
            <a:r>
              <a:rPr lang="en-US" sz="1800" dirty="0"/>
              <a:t>: </a:t>
            </a:r>
            <a:r>
              <a:rPr lang="en-US" sz="1800" dirty="0">
                <a:hlinkClick r:id="rId8"/>
              </a:rPr>
              <a:t>www.ozwh.nl</a:t>
            </a:r>
            <a:endParaRPr lang="nl-NL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0464B7-8437-4BC2-ACEC-A1494722A5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080" y="2432666"/>
            <a:ext cx="2791940" cy="2139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64B98A-9476-40F7-A324-EC99C5DBB3A8}"/>
              </a:ext>
            </a:extLst>
          </p:cNvPr>
          <p:cNvSpPr txBox="1"/>
          <p:nvPr/>
        </p:nvSpPr>
        <p:spPr>
          <a:xfrm>
            <a:off x="6714797" y="0"/>
            <a:ext cx="26365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Stagedagen</a:t>
            </a:r>
            <a:endParaRPr lang="en-US" sz="3600" b="1" dirty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91B9A2-D899-4CE0-B430-0CBBCD73A1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131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4019">
        <p15:prstTrans prst="peelOff"/>
      </p:transition>
    </mc:Choice>
    <mc:Fallback>
      <p:transition spd="slow" advTm="24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EA3D9-11D2-4B8B-BF13-5B85E8E2F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48" y="463796"/>
            <a:ext cx="4646163" cy="362606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7"/>
          <a:srcRect l="50394" t="68493" r="17010" b="28076"/>
          <a:stretch/>
        </p:blipFill>
        <p:spPr>
          <a:xfrm>
            <a:off x="6466788" y="0"/>
            <a:ext cx="2677212" cy="622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C3854-21D7-4B12-A80F-293EAD86C9D7}"/>
              </a:ext>
            </a:extLst>
          </p:cNvPr>
          <p:cNvSpPr txBox="1"/>
          <p:nvPr/>
        </p:nvSpPr>
        <p:spPr>
          <a:xfrm>
            <a:off x="6714798" y="-10943"/>
            <a:ext cx="260831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Begeleiding</a:t>
            </a:r>
            <a:endParaRPr lang="en-US" sz="3600" b="1" dirty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0F6333-1501-42EF-B01D-31D6DBB73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77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7624">
        <p15:prstTrans prst="peelOff"/>
      </p:transition>
    </mc:Choice>
    <mc:Fallback>
      <p:transition spd="slow" advTm="47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80674"/>
              </p:ext>
            </p:extLst>
          </p:nvPr>
        </p:nvGraphicFramePr>
        <p:xfrm>
          <a:off x="342509" y="859105"/>
          <a:ext cx="7161228" cy="262026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385951">
                  <a:extLst>
                    <a:ext uri="{9D8B030D-6E8A-4147-A177-3AD203B41FA5}">
                      <a16:colId xmlns:a16="http://schemas.microsoft.com/office/drawing/2014/main" val="3517561901"/>
                    </a:ext>
                  </a:extLst>
                </a:gridCol>
                <a:gridCol w="1240983">
                  <a:extLst>
                    <a:ext uri="{9D8B030D-6E8A-4147-A177-3AD203B41FA5}">
                      <a16:colId xmlns:a16="http://schemas.microsoft.com/office/drawing/2014/main" val="2620058992"/>
                    </a:ext>
                  </a:extLst>
                </a:gridCol>
                <a:gridCol w="4534294">
                  <a:extLst>
                    <a:ext uri="{9D8B030D-6E8A-4147-A177-3AD203B41FA5}">
                      <a16:colId xmlns:a16="http://schemas.microsoft.com/office/drawing/2014/main" val="2750649339"/>
                    </a:ext>
                  </a:extLst>
                </a:gridCol>
              </a:tblGrid>
              <a:tr h="156445">
                <a:tc>
                  <a:txBody>
                    <a:bodyPr/>
                    <a:lstStyle/>
                    <a:p>
                      <a:r>
                        <a:rPr lang="nl-NL" sz="2400" dirty="0"/>
                        <a:t>Week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Thema’s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Stamgroep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96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/>
                        <a:t>37 t/m 5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/>
                        <a:t>1, 2,</a:t>
                      </a:r>
                      <a:r>
                        <a:rPr lang="nl-NL" sz="1600" baseline="0" dirty="0"/>
                        <a:t> 3 en 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dirty="0"/>
                        <a:t>Oriëntatie in de 3 bouwen (week</a:t>
                      </a:r>
                      <a:r>
                        <a:rPr lang="nl-NL" sz="1800" baseline="0" dirty="0"/>
                        <a:t> 37-39)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baseline="0" dirty="0"/>
                        <a:t>Daarna stamgroep 4 t/m 8</a:t>
                      </a:r>
                      <a:r>
                        <a:rPr lang="nl-NL" sz="1800" dirty="0"/>
                        <a:t>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222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/>
                        <a:t>6 t/m 16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/>
                        <a:t>5</a:t>
                      </a:r>
                      <a:r>
                        <a:rPr lang="nl-NL" sz="1600" baseline="0" dirty="0"/>
                        <a:t> en 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/>
                        <a:t>1 en 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096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/>
                        <a:t>17 t/m 27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/>
                        <a:t>7 en 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800" dirty="0"/>
                        <a:t>keuze van de student in samenspraak met het kernteam en de opleidingsschool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028464"/>
                  </a:ext>
                </a:extLst>
              </a:tr>
            </a:tbl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/>
          <a:srcRect l="50394" t="68493" r="17010" b="28076"/>
          <a:stretch/>
        </p:blipFill>
        <p:spPr>
          <a:xfrm>
            <a:off x="6466788" y="0"/>
            <a:ext cx="2677212" cy="622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704AA5-CA95-4817-AC62-A8E0F00EF829}"/>
              </a:ext>
            </a:extLst>
          </p:cNvPr>
          <p:cNvSpPr txBox="1"/>
          <p:nvPr/>
        </p:nvSpPr>
        <p:spPr>
          <a:xfrm>
            <a:off x="6789270" y="0"/>
            <a:ext cx="233587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Stagegroep</a:t>
            </a:r>
            <a:endParaRPr lang="en-US" sz="3600" b="1" dirty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F03698-8947-433B-84C3-158A37420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33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503">
        <p15:prstTrans prst="peelOff"/>
      </p:transition>
    </mc:Choice>
    <mc:Fallback>
      <p:transition spd="slow" advTm="40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/>
          <a:srcRect l="50394" t="68493" r="17010" b="28076"/>
          <a:stretch/>
        </p:blipFill>
        <p:spPr>
          <a:xfrm flipV="1">
            <a:off x="6466788" y="622169"/>
            <a:ext cx="2677212" cy="622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0E317-FCB3-4A6A-AEF5-89A22546E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77" y="1358465"/>
            <a:ext cx="6808785" cy="247824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/>
          <a:srcRect l="50394" t="68493" r="17010" b="28076"/>
          <a:stretch/>
        </p:blipFill>
        <p:spPr>
          <a:xfrm>
            <a:off x="6466788" y="0"/>
            <a:ext cx="2677212" cy="622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BCF2E-AF15-4203-9BC3-027A53EFBC77}"/>
              </a:ext>
            </a:extLst>
          </p:cNvPr>
          <p:cNvSpPr txBox="1"/>
          <p:nvPr/>
        </p:nvSpPr>
        <p:spPr>
          <a:xfrm>
            <a:off x="6589336" y="0"/>
            <a:ext cx="269315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Verwachting</a:t>
            </a:r>
            <a:r>
              <a:rPr lang="en-US" sz="3600" b="1" dirty="0"/>
              <a:t> </a:t>
            </a:r>
            <a:r>
              <a:rPr lang="en-US" sz="3600" b="1" dirty="0" err="1"/>
              <a:t>leerjaar</a:t>
            </a:r>
            <a:endParaRPr lang="en-US" sz="3600" b="1" dirty="0"/>
          </a:p>
          <a:p>
            <a:pPr algn="ctr"/>
            <a:endParaRPr lang="en-US" b="1" dirty="0"/>
          </a:p>
          <a:p>
            <a:pPr algn="ctr"/>
            <a:endParaRPr lang="nl-NL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D4F48E-B5EC-499E-AF52-BF857258A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70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698">
        <p15:prstTrans prst="peelOff"/>
      </p:transition>
    </mc:Choice>
    <mc:Fallback>
      <p:transition spd="slow" advTm="456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>
            <a:extLst>
              <a:ext uri="{FF2B5EF4-FFF2-40B4-BE49-F238E27FC236}">
                <a16:creationId xmlns:a16="http://schemas.microsoft.com/office/drawing/2014/main" id="{0BCAABA9-82A0-48C6-B913-A942E56CD7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54" t="16209" r="30281" b="6316"/>
          <a:stretch/>
        </p:blipFill>
        <p:spPr>
          <a:xfrm>
            <a:off x="38647" y="375753"/>
            <a:ext cx="2538877" cy="2789449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AED7B393-46D1-4921-AE55-9D1F89AA65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253" t="16268" r="30010" b="6495"/>
          <a:stretch/>
        </p:blipFill>
        <p:spPr>
          <a:xfrm>
            <a:off x="875399" y="758354"/>
            <a:ext cx="2543486" cy="278088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552C8D9D-DA03-4FEC-AB4E-DC2E937B4E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054" t="17369" r="30019" b="5620"/>
          <a:stretch/>
        </p:blipFill>
        <p:spPr>
          <a:xfrm>
            <a:off x="1790961" y="1149092"/>
            <a:ext cx="2555648" cy="277274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Afbeelding 8">
            <a:extLst>
              <a:ext uri="{FF2B5EF4-FFF2-40B4-BE49-F238E27FC236}">
                <a16:creationId xmlns:a16="http://schemas.microsoft.com/office/drawing/2014/main" id="{9345B818-7659-4B68-8744-4BFFD2E2D7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185" t="16440" r="30019" b="6317"/>
          <a:stretch/>
        </p:blipFill>
        <p:spPr>
          <a:xfrm>
            <a:off x="2451558" y="1503471"/>
            <a:ext cx="2547262" cy="2781095"/>
          </a:xfrm>
          <a:prstGeom prst="rect">
            <a:avLst/>
          </a:prstGeom>
          <a:ln>
            <a:solidFill>
              <a:srgbClr val="954ECA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11"/>
          <a:srcRect l="50394" t="68493" r="17010" b="28076"/>
          <a:stretch/>
        </p:blipFill>
        <p:spPr>
          <a:xfrm>
            <a:off x="6466788" y="0"/>
            <a:ext cx="2677212" cy="622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204DDA-251D-4D72-B2CD-588EAC54A669}"/>
              </a:ext>
            </a:extLst>
          </p:cNvPr>
          <p:cNvSpPr txBox="1"/>
          <p:nvPr/>
        </p:nvSpPr>
        <p:spPr>
          <a:xfrm>
            <a:off x="6667664" y="0"/>
            <a:ext cx="254369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Beoordeling</a:t>
            </a:r>
            <a:endParaRPr lang="en-US" sz="3600" b="1" dirty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5EC04A1-9602-4227-8685-B78639DA57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263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2579">
        <p15:prstTrans prst="peelOff"/>
      </p:transition>
    </mc:Choice>
    <mc:Fallback>
      <p:transition spd="slow" advTm="52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2FE440-F062-48E9-B48B-5A3FF9B2AD7D}"/>
              </a:ext>
            </a:extLst>
          </p:cNvPr>
          <p:cNvSpPr txBox="1"/>
          <p:nvPr/>
        </p:nvSpPr>
        <p:spPr>
          <a:xfrm>
            <a:off x="877478" y="1189661"/>
            <a:ext cx="4819996" cy="25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800" dirty="0"/>
          </a:p>
          <a:p>
            <a:r>
              <a:rPr lang="nl-NL" sz="2000" dirty="0"/>
              <a:t>- Leerdossier					</a:t>
            </a:r>
          </a:p>
          <a:p>
            <a:r>
              <a:rPr lang="nl-NL" sz="2000" dirty="0"/>
              <a:t>					</a:t>
            </a:r>
          </a:p>
          <a:p>
            <a:r>
              <a:rPr lang="nl-NL" sz="2000" dirty="0"/>
              <a:t>- Bijwonen les	</a:t>
            </a:r>
          </a:p>
          <a:p>
            <a:r>
              <a:rPr lang="nl-NL" sz="2000" dirty="0"/>
              <a:t>				</a:t>
            </a:r>
          </a:p>
          <a:p>
            <a:r>
              <a:rPr lang="nl-NL" sz="2000" dirty="0"/>
              <a:t>- Gesprek</a:t>
            </a:r>
            <a:r>
              <a:rPr lang="nl-NL" sz="1800" dirty="0"/>
              <a:t>					</a:t>
            </a:r>
          </a:p>
          <a:p>
            <a:r>
              <a:rPr lang="nl-NL" dirty="0"/>
              <a:t>					</a:t>
            </a:r>
          </a:p>
          <a:p>
            <a:r>
              <a:rPr lang="nl-NL" dirty="0"/>
              <a:t>					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7"/>
          <a:srcRect l="50394" t="68493" r="17010" b="28076"/>
          <a:stretch/>
        </p:blipFill>
        <p:spPr>
          <a:xfrm>
            <a:off x="6466788" y="0"/>
            <a:ext cx="2677212" cy="622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E6692-DC8A-4C0B-970F-ACE278BDA451}"/>
              </a:ext>
            </a:extLst>
          </p:cNvPr>
          <p:cNvSpPr txBox="1"/>
          <p:nvPr/>
        </p:nvSpPr>
        <p:spPr>
          <a:xfrm>
            <a:off x="6695945" y="-33941"/>
            <a:ext cx="261197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Beoordeling</a:t>
            </a:r>
            <a:endParaRPr lang="en-US" sz="3600" b="1" dirty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453324-98FD-4418-80F8-CD1C85D0A3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333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1333">
        <p15:prstTrans prst="peelOff"/>
      </p:transition>
    </mc:Choice>
    <mc:Fallback>
      <p:transition spd="slow" advTm="31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76BB7B61-D1E2-4ABB-AF42-10C612EDB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925" y="24765"/>
            <a:ext cx="7227570" cy="509397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EE99DFD-239B-4FFC-B308-DDB8FD117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38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5425">
        <p15:prstTrans prst="peelOff"/>
      </p:transition>
    </mc:Choice>
    <mc:Fallback>
      <p:transition spd="slow" advTm="25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.4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6|5|5.3|3.9"/>
</p:tagLst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26B60D2C989C4DA35664F9B7BCAFF3" ma:contentTypeVersion="14" ma:contentTypeDescription="Een nieuw document maken." ma:contentTypeScope="" ma:versionID="c4964f860157ad9add85f04ddbc34c76">
  <xsd:schema xmlns:xsd="http://www.w3.org/2001/XMLSchema" xmlns:xs="http://www.w3.org/2001/XMLSchema" xmlns:p="http://schemas.microsoft.com/office/2006/metadata/properties" xmlns:ns3="af90ad39-543f-44d4-9dca-58f94ba5f433" xmlns:ns4="c60072b0-ca0d-4fe4-8900-5f3d42f7d9b5" targetNamespace="http://schemas.microsoft.com/office/2006/metadata/properties" ma:root="true" ma:fieldsID="7c9e1995b18837b782928a0c079b6b05" ns3:_="" ns4:_="">
    <xsd:import namespace="af90ad39-543f-44d4-9dca-58f94ba5f433"/>
    <xsd:import namespace="c60072b0-ca0d-4fe4-8900-5f3d42f7d9b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0ad39-543f-44d4-9dca-58f94ba5f4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072b0-ca0d-4fe4-8900-5f3d42f7d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7DEBB0-953E-4FB2-8B2E-6A62A0BBC5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EDA1ED-263E-4077-B9C0-44D0173583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90ad39-543f-44d4-9dca-58f94ba5f433"/>
    <ds:schemaRef ds:uri="c60072b0-ca0d-4fe4-8900-5f3d42f7d9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AE0258-BB4D-43FD-B775-CAE1E5BD1F8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487</TotalTime>
  <Words>321</Words>
  <Application>Microsoft Office PowerPoint</Application>
  <PresentationFormat>On-screen Show (16:9)</PresentationFormat>
  <Paragraphs>95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Rosanne Brinkhuis</cp:lastModifiedBy>
  <cp:revision>53</cp:revision>
  <cp:lastPrinted>2021-06-18T08:52:52Z</cp:lastPrinted>
  <dcterms:created xsi:type="dcterms:W3CDTF">2017-06-19T12:39:23Z</dcterms:created>
  <dcterms:modified xsi:type="dcterms:W3CDTF">2021-09-01T10:44:42Z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0x0101005C26B60D2C989C4DA35664F9B7BCAFF3</vt:lpwstr>
  </property>
</Properties>
</file>